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61" r:id="rId3"/>
    <p:sldId id="311" r:id="rId4"/>
    <p:sldId id="259" r:id="rId5"/>
    <p:sldId id="323" r:id="rId6"/>
    <p:sldId id="322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2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4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1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1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7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09-Oct-17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5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8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6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3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09-Oct-17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3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09-Oct-17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544" y="90991"/>
            <a:ext cx="7766936" cy="1646302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Reservoir EngineeringII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798" y="2111864"/>
            <a:ext cx="7766936" cy="4310969"/>
          </a:xfrm>
        </p:spPr>
        <p:txBody>
          <a:bodyPr>
            <a:normAutofit/>
          </a:bodyPr>
          <a:lstStyle/>
          <a:p>
            <a:pPr algn="l" rtl="1"/>
            <a:r>
              <a:rPr lang="da-DK" dirty="0" smtClean="0">
                <a:solidFill>
                  <a:schemeClr val="tx1"/>
                </a:solidFill>
              </a:rPr>
              <a:t>University of Basrah</a:t>
            </a:r>
          </a:p>
          <a:p>
            <a:pPr algn="l" rtl="1"/>
            <a:r>
              <a:rPr lang="da-DK" dirty="0" smtClean="0">
                <a:solidFill>
                  <a:schemeClr val="tx1"/>
                </a:solidFill>
              </a:rPr>
              <a:t>Collage of Engineering / Petroleum Engineering Department</a:t>
            </a:r>
          </a:p>
          <a:p>
            <a:pPr algn="l" rtl="1"/>
            <a:r>
              <a:rPr lang="da-DK" dirty="0" smtClean="0">
                <a:solidFill>
                  <a:schemeClr val="tx1"/>
                </a:solidFill>
              </a:rPr>
              <a:t>4th year </a:t>
            </a:r>
          </a:p>
          <a:p>
            <a:pPr algn="l" rtl="1"/>
            <a:r>
              <a:rPr lang="da-DK" dirty="0" smtClean="0">
                <a:solidFill>
                  <a:schemeClr val="tx1"/>
                </a:solidFill>
              </a:rPr>
              <a:t>Fall Semester 2017 </a:t>
            </a:r>
          </a:p>
          <a:p>
            <a:pPr algn="l" rtl="1"/>
            <a:r>
              <a:rPr lang="da-DK" dirty="0" smtClean="0">
                <a:solidFill>
                  <a:schemeClr val="tx1"/>
                </a:solidFill>
              </a:rPr>
              <a:t>By:  Ahmed Al Alwan</a:t>
            </a:r>
          </a:p>
          <a:p>
            <a:pPr algn="l" rtl="1"/>
            <a:endParaRPr lang="da-DK" dirty="0" smtClean="0">
              <a:solidFill>
                <a:schemeClr val="tx1"/>
              </a:solidFill>
            </a:endParaRPr>
          </a:p>
          <a:p>
            <a:pPr algn="ctr" rtl="1"/>
            <a:r>
              <a:rPr lang="da-DK" dirty="0" smtClean="0">
                <a:solidFill>
                  <a:schemeClr val="accent2">
                    <a:lumMod val="50000"/>
                  </a:schemeClr>
                </a:solidFill>
              </a:rPr>
              <a:t>WELCOME</a:t>
            </a:r>
          </a:p>
          <a:p>
            <a:pPr algn="ctr" rtl="1"/>
            <a:r>
              <a:rPr lang="ar-IQ" dirty="0" smtClean="0">
                <a:solidFill>
                  <a:schemeClr val="accent2">
                    <a:lumMod val="50000"/>
                  </a:schemeClr>
                </a:solidFill>
              </a:rPr>
              <a:t>اهلا وسهلا</a:t>
            </a:r>
            <a:endParaRPr lang="da-DK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rtl="1"/>
            <a:endParaRPr lang="da-DK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rt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university of basra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430" y="90991"/>
            <a:ext cx="1596107" cy="15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4" y="465585"/>
            <a:ext cx="4671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5- The </a:t>
            </a:r>
            <a:r>
              <a:rPr lang="en-US" b="1" dirty="0"/>
              <a:t>Gravity-Drainage-Drive Mechanism</a:t>
            </a:r>
            <a:endParaRPr lang="en-US" b="1" dirty="0" smtClean="0">
              <a:latin typeface="Futura-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17" y="1085268"/>
            <a:ext cx="58769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4" y="465585"/>
            <a:ext cx="4220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6- The </a:t>
            </a:r>
            <a:r>
              <a:rPr lang="en-US" b="1" dirty="0"/>
              <a:t>Combination-Drive Mechanism</a:t>
            </a:r>
            <a:endParaRPr lang="en-US" b="1" dirty="0" smtClean="0">
              <a:latin typeface="Futura-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926" y="1095258"/>
            <a:ext cx="52101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4" y="465585"/>
            <a:ext cx="394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MATERIAL BALANCE EQUATION</a:t>
            </a:r>
            <a:endParaRPr lang="en-US" b="1" dirty="0" smtClean="0">
              <a:latin typeface="Futura-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7334" y="99535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-Roman"/>
              </a:rPr>
              <a:t>• Estimate initial hydrocarbon volumes in place</a:t>
            </a:r>
          </a:p>
          <a:p>
            <a:r>
              <a:rPr lang="en-US" dirty="0">
                <a:latin typeface="Times-Roman"/>
              </a:rPr>
              <a:t>• Predict future reservoir performance</a:t>
            </a:r>
          </a:p>
          <a:p>
            <a:r>
              <a:rPr lang="en-US" dirty="0">
                <a:latin typeface="Times-Roman"/>
              </a:rPr>
              <a:t>• Predict ultimate hydrocarbon recovery under various </a:t>
            </a:r>
            <a:r>
              <a:rPr lang="en-US" dirty="0" smtClean="0">
                <a:latin typeface="Times-Roman"/>
              </a:rPr>
              <a:t>     types </a:t>
            </a:r>
            <a:r>
              <a:rPr lang="en-US" dirty="0">
                <a:latin typeface="Times-Roman"/>
              </a:rPr>
              <a:t>of </a:t>
            </a:r>
            <a:r>
              <a:rPr lang="en-US" dirty="0" smtClean="0">
                <a:latin typeface="Times-Roman"/>
              </a:rPr>
              <a:t>primary driving </a:t>
            </a:r>
            <a:r>
              <a:rPr lang="en-US" dirty="0">
                <a:latin typeface="Times-Roman"/>
              </a:rPr>
              <a:t>mechanisms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7334" y="2865193"/>
            <a:ext cx="5554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Initial volume </a:t>
            </a:r>
            <a:r>
              <a:rPr lang="en-US" dirty="0">
                <a:latin typeface="Symbol" panose="05050102010706020507" pitchFamily="18" charset="2"/>
              </a:rPr>
              <a:t>= </a:t>
            </a:r>
            <a:r>
              <a:rPr lang="en-US" dirty="0">
                <a:latin typeface="Times-Roman"/>
              </a:rPr>
              <a:t>volume remaining </a:t>
            </a:r>
            <a:r>
              <a:rPr lang="en-US" dirty="0">
                <a:latin typeface="Symbol" panose="05050102010706020507" pitchFamily="18" charset="2"/>
              </a:rPr>
              <a:t>+ </a:t>
            </a:r>
            <a:r>
              <a:rPr lang="en-US" dirty="0">
                <a:latin typeface="Times-Roman"/>
              </a:rPr>
              <a:t>volume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4" y="465585"/>
            <a:ext cx="394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MATERIAL BALANCE EQUATION</a:t>
            </a:r>
            <a:endParaRPr lang="en-US" b="1" dirty="0" smtClean="0">
              <a:latin typeface="Futura-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31" y="1218851"/>
            <a:ext cx="6391275" cy="513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304" y="1257880"/>
            <a:ext cx="40862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4" y="465585"/>
            <a:ext cx="394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MATERIAL BALANCE EQUATION</a:t>
            </a:r>
            <a:endParaRPr lang="en-US" b="1" dirty="0" smtClean="0">
              <a:latin typeface="Futura-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8753" y="834917"/>
            <a:ext cx="6391275" cy="513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65" y="1093399"/>
            <a:ext cx="6055792" cy="5151284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Oval 1"/>
          <p:cNvSpPr/>
          <p:nvPr/>
        </p:nvSpPr>
        <p:spPr>
          <a:xfrm>
            <a:off x="858644" y="4204010"/>
            <a:ext cx="2096429" cy="713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4" y="465585"/>
            <a:ext cx="394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MATERIAL BALANCE EQUATION</a:t>
            </a:r>
            <a:endParaRPr lang="en-US" b="1" dirty="0" smtClean="0">
              <a:latin typeface="Futura-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8753" y="834917"/>
            <a:ext cx="6391275" cy="5133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756387"/>
            <a:ext cx="5846957" cy="32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4" y="465585"/>
            <a:ext cx="394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 MATERIAL BALANCE EQUATION</a:t>
            </a:r>
            <a:endParaRPr lang="en-US" b="1" dirty="0" smtClean="0">
              <a:latin typeface="Futura-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104" y="834917"/>
            <a:ext cx="6391275" cy="513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79" y="3313740"/>
            <a:ext cx="6600825" cy="3324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0941"/>
          <a:stretch/>
        </p:blipFill>
        <p:spPr>
          <a:xfrm>
            <a:off x="492993" y="1500480"/>
            <a:ext cx="5636676" cy="18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104" y="834917"/>
            <a:ext cx="6391275" cy="5133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9" y="521900"/>
            <a:ext cx="6638925" cy="19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9" y="2679515"/>
            <a:ext cx="6660647" cy="312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104" y="834917"/>
            <a:ext cx="6391275" cy="5133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74" y="387621"/>
            <a:ext cx="67913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1640" y="834917"/>
            <a:ext cx="6391275" cy="5133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29" y="272624"/>
            <a:ext cx="6353175" cy="3324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69" y="3820570"/>
            <a:ext cx="69627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Lecture rules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Quiet zone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Silent iphones and electronic devices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Raise your hand and feel free to ask questions (no hisitation) </a:t>
            </a:r>
          </a:p>
          <a:p>
            <a:r>
              <a:rPr lang="da-DK" dirty="0">
                <a:solidFill>
                  <a:schemeClr val="tx1"/>
                </a:solidFill>
              </a:rPr>
              <a:t>Early showing up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Voting democracy (not all the time) 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>Group work</a:t>
            </a:r>
          </a:p>
          <a:p>
            <a:r>
              <a:rPr lang="da-DK" dirty="0" smtClean="0"/>
              <a:t>FT 10 Minuttes</a:t>
            </a:r>
            <a:endParaRPr lang="da-DK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Image result for quiet zo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05" y="1270000"/>
            <a:ext cx="32861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no ph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2" descr="Image result for no phon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62" name="Picture 14" descr="Image result for no ph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235" y="3416948"/>
            <a:ext cx="1176814" cy="116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showing up earl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2A2AF"/>
              </a:clrFrom>
              <a:clrTo>
                <a:srgbClr val="92A2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59" y="3733451"/>
            <a:ext cx="186372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104" y="834917"/>
            <a:ext cx="6391275" cy="5133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37" y="834917"/>
            <a:ext cx="6819668" cy="1952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271" y="292741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Times-Bold"/>
              </a:rPr>
              <a:t>Change in Pore Volume Due to Initial Water and</a:t>
            </a:r>
          </a:p>
          <a:p>
            <a:r>
              <a:rPr lang="en-US" sz="1600" b="1" dirty="0">
                <a:latin typeface="Times-Bold"/>
              </a:rPr>
              <a:t>Rock Expansion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17" y="4149617"/>
            <a:ext cx="29813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104" y="834917"/>
            <a:ext cx="6391275" cy="5133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39" y="567433"/>
            <a:ext cx="68103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104" y="834917"/>
            <a:ext cx="6391275" cy="5133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6575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529" y="1884912"/>
            <a:ext cx="6592810" cy="47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104" y="834917"/>
            <a:ext cx="6391275" cy="5133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79" y="289816"/>
            <a:ext cx="6753225" cy="4048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79" y="4504279"/>
            <a:ext cx="64484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104" y="834917"/>
            <a:ext cx="6391275" cy="5133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771" y="503779"/>
            <a:ext cx="70008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104" y="834917"/>
            <a:ext cx="6391275" cy="5133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87" y="0"/>
            <a:ext cx="6562725" cy="334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87" y="2892316"/>
            <a:ext cx="6334125" cy="10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87" y="3911491"/>
            <a:ext cx="6219825" cy="109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11" y="4987817"/>
            <a:ext cx="61626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35" y="118365"/>
            <a:ext cx="73818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See you next time</a:t>
            </a:r>
            <a:br>
              <a:rPr lang="da-DK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259880" cy="3880773"/>
          </a:xfrm>
        </p:spPr>
        <p:txBody>
          <a:bodyPr/>
          <a:lstStyle/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HAVE A NICE TIME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Train your mind to think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86014"/>
            <a:ext cx="6737588" cy="3881437"/>
          </a:xfrm>
        </p:spPr>
      </p:pic>
    </p:spTree>
    <p:extLst>
      <p:ext uri="{BB962C8B-B14F-4D97-AF65-F5344CB8AC3E}">
        <p14:creationId xmlns:p14="http://schemas.microsoft.com/office/powerpoint/2010/main" val="23971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Course materials and text books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 smtClean="0">
                <a:solidFill>
                  <a:schemeClr val="tx1"/>
                </a:solidFill>
              </a:rPr>
              <a:t>Ahmed, Tarek 1964 </a:t>
            </a:r>
          </a:p>
          <a:p>
            <a:pPr marL="0" indent="0">
              <a:buNone/>
            </a:pPr>
            <a:r>
              <a:rPr lang="da-DK" b="1" dirty="0" smtClean="0">
                <a:solidFill>
                  <a:schemeClr val="tx1"/>
                </a:solidFill>
              </a:rPr>
              <a:t>     Reservoir </a:t>
            </a:r>
            <a:r>
              <a:rPr lang="da-DK" b="1" dirty="0">
                <a:solidFill>
                  <a:schemeClr val="tx1"/>
                </a:solidFill>
              </a:rPr>
              <a:t>Engineering Handbook/4th eddition </a:t>
            </a:r>
            <a:endParaRPr lang="da-DK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r>
              <a:rPr lang="da-DK" i="1" dirty="0" smtClean="0">
                <a:solidFill>
                  <a:schemeClr val="tx1"/>
                </a:solidFill>
              </a:rPr>
              <a:t>B.C. Craft and M.F. Hawkings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  </a:t>
            </a:r>
            <a:r>
              <a:rPr lang="da-DK" b="1" dirty="0" smtClean="0">
                <a:solidFill>
                  <a:schemeClr val="tx1"/>
                </a:solidFill>
              </a:rPr>
              <a:t>Applied Petroleum Reservoir Engineering / 2nd Eddition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Course </a:t>
            </a:r>
            <a:r>
              <a:rPr lang="da-DK" dirty="0">
                <a:solidFill>
                  <a:schemeClr val="tx1"/>
                </a:solidFill>
              </a:rPr>
              <a:t>O</a:t>
            </a:r>
            <a:r>
              <a:rPr lang="da-DK" dirty="0" smtClean="0">
                <a:solidFill>
                  <a:schemeClr val="tx1"/>
                </a:solidFill>
              </a:rPr>
              <a:t>utlines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334" y="1491497"/>
            <a:ext cx="6438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Futura-Bold"/>
              </a:rPr>
              <a:t>INTRODUCTION TO PRIMARY </a:t>
            </a:r>
            <a:r>
              <a:rPr lang="en-US" b="1" dirty="0">
                <a:latin typeface="Futura-Bold"/>
              </a:rPr>
              <a:t>RECOVERY </a:t>
            </a:r>
            <a:r>
              <a:rPr lang="en-US" b="1" dirty="0" smtClean="0">
                <a:latin typeface="Futura-Bold"/>
              </a:rPr>
              <a:t>MECHANISMS</a:t>
            </a:r>
          </a:p>
          <a:p>
            <a:endParaRPr lang="en-US" b="1" dirty="0" smtClean="0">
              <a:latin typeface="Futura-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334" y="2137828"/>
            <a:ext cx="433971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Futura-Bold"/>
              </a:rPr>
              <a:t>THE MATERIAL BALANCE </a:t>
            </a:r>
            <a:r>
              <a:rPr lang="en-US" b="1" dirty="0" smtClean="0">
                <a:latin typeface="Futura-Bold"/>
              </a:rPr>
              <a:t>EQUATION</a:t>
            </a:r>
          </a:p>
          <a:p>
            <a:endParaRPr lang="da-DK" b="1" dirty="0">
              <a:latin typeface="Futura-Bold"/>
            </a:endParaRPr>
          </a:p>
          <a:p>
            <a:r>
              <a:rPr lang="da-DK" b="1" dirty="0" smtClean="0">
                <a:latin typeface="Futura-Bold"/>
              </a:rPr>
              <a:t>WATER INFLUX </a:t>
            </a:r>
          </a:p>
          <a:p>
            <a:endParaRPr lang="da-DK" b="1" dirty="0">
              <a:latin typeface="Futura-Bold"/>
            </a:endParaRPr>
          </a:p>
          <a:p>
            <a:r>
              <a:rPr lang="da-DK" b="1" dirty="0" smtClean="0">
                <a:latin typeface="Futura-Bold"/>
              </a:rPr>
              <a:t>GAS CONDENSATE RESERVOIRS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Lecture outlines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334" y="1491497"/>
            <a:ext cx="422436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Futura-Bold"/>
              </a:rPr>
              <a:t>PRIMARY RECOVERY </a:t>
            </a:r>
            <a:r>
              <a:rPr lang="en-US" b="1" dirty="0" smtClean="0">
                <a:latin typeface="Futura-Bold"/>
              </a:rPr>
              <a:t>MECHANISMS</a:t>
            </a:r>
          </a:p>
          <a:p>
            <a:endParaRPr lang="en-US" b="1" dirty="0" smtClean="0">
              <a:latin typeface="Futura-Bold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• Rock and liquid expansion drive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• Depletion drive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• Gas-cap drive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• Water drive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• Gravity drainage drive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• Combination drive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677334" y="4158734"/>
            <a:ext cx="4339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Futura-Bold"/>
              </a:rPr>
              <a:t>THE MATERIAL BALANCE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4" y="465585"/>
            <a:ext cx="9768572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Futura-Bold"/>
              </a:rPr>
              <a:t>PRIMARY RECOVERY </a:t>
            </a:r>
            <a:r>
              <a:rPr lang="en-US" b="1" dirty="0" smtClean="0">
                <a:latin typeface="Futura-Bold"/>
              </a:rPr>
              <a:t>MECHANISMS</a:t>
            </a:r>
          </a:p>
          <a:p>
            <a:endParaRPr lang="en-US" b="1" dirty="0" smtClean="0">
              <a:latin typeface="Futura-Bold"/>
            </a:endParaRPr>
          </a:p>
          <a:p>
            <a:r>
              <a:rPr lang="en-US" dirty="0" smtClean="0"/>
              <a:t>1- Rock </a:t>
            </a:r>
            <a:r>
              <a:rPr lang="en-US" dirty="0"/>
              <a:t>and liquid expansion </a:t>
            </a:r>
            <a:r>
              <a:rPr lang="en-US" dirty="0" smtClean="0"/>
              <a:t>drive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ressure </a:t>
            </a:r>
            <a:r>
              <a:rPr lang="en-US" dirty="0"/>
              <a:t>higher than </a:t>
            </a:r>
            <a:r>
              <a:rPr lang="en-US" dirty="0" smtClean="0"/>
              <a:t>its bubble-point </a:t>
            </a:r>
            <a:r>
              <a:rPr lang="en-US" dirty="0"/>
              <a:t>pressure, the reservoir is called an </a:t>
            </a:r>
            <a:r>
              <a:rPr lang="en-US" b="1" dirty="0" err="1"/>
              <a:t>undersaturated</a:t>
            </a:r>
            <a:r>
              <a:rPr lang="en-US" b="1" dirty="0"/>
              <a:t>-oil</a:t>
            </a:r>
          </a:p>
          <a:p>
            <a:r>
              <a:rPr lang="en-US" b="1" dirty="0"/>
              <a:t>r</a:t>
            </a:r>
            <a:r>
              <a:rPr lang="en-US" b="1" dirty="0" smtClean="0"/>
              <a:t>eservoir.</a:t>
            </a:r>
          </a:p>
          <a:p>
            <a:r>
              <a:rPr lang="da-DK" dirty="0" smtClean="0"/>
              <a:t>1- Decrease in fluid pressure </a:t>
            </a:r>
          </a:p>
          <a:p>
            <a:r>
              <a:rPr lang="da-DK" dirty="0" smtClean="0"/>
              <a:t>2- Reduction in porosity and pore volume</a:t>
            </a:r>
          </a:p>
          <a:p>
            <a:r>
              <a:rPr lang="da-DK" dirty="0" smtClean="0"/>
              <a:t>3- Constant GOR</a:t>
            </a:r>
          </a:p>
          <a:p>
            <a:endParaRPr lang="da-DK" dirty="0"/>
          </a:p>
          <a:p>
            <a:endParaRPr lang="da-DK" dirty="0" smtClean="0"/>
          </a:p>
          <a:p>
            <a:r>
              <a:rPr lang="en-US" b="1" dirty="0" smtClean="0"/>
              <a:t>2- The </a:t>
            </a:r>
            <a:r>
              <a:rPr lang="en-US" b="1" dirty="0"/>
              <a:t>Depletion-Drive </a:t>
            </a:r>
            <a:r>
              <a:rPr lang="en-US" b="1" dirty="0" smtClean="0"/>
              <a:t>Mechanism</a:t>
            </a:r>
          </a:p>
          <a:p>
            <a:r>
              <a:rPr lang="en-US" dirty="0"/>
              <a:t>• Solution gas drive</a:t>
            </a:r>
          </a:p>
          <a:p>
            <a:r>
              <a:rPr lang="en-US" dirty="0"/>
              <a:t>• Dissolved gas drive</a:t>
            </a:r>
          </a:p>
          <a:p>
            <a:r>
              <a:rPr lang="en-US" dirty="0"/>
              <a:t>• Internal gas drive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478" y="2134351"/>
            <a:ext cx="3170450" cy="2660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341" y="2304324"/>
            <a:ext cx="4314739" cy="29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4" y="465585"/>
            <a:ext cx="5756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3- Gas-Cap Drive</a:t>
            </a:r>
          </a:p>
          <a:p>
            <a:endParaRPr lang="da-DK" b="1" dirty="0">
              <a:latin typeface="Futura-Bold"/>
            </a:endParaRPr>
          </a:p>
          <a:p>
            <a:endParaRPr lang="da-DK" b="1" dirty="0" smtClean="0">
              <a:latin typeface="Futura-Bold"/>
            </a:endParaRPr>
          </a:p>
          <a:p>
            <a:r>
              <a:rPr lang="en-US" dirty="0"/>
              <a:t>• Expansion of the gas-cap gas</a:t>
            </a:r>
          </a:p>
          <a:p>
            <a:r>
              <a:rPr lang="en-US" dirty="0"/>
              <a:t>• Expansion of the solution gas as it is liberated</a:t>
            </a:r>
            <a:endParaRPr lang="en-US" b="1" dirty="0" smtClean="0">
              <a:latin typeface="Futura-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390" y="1942913"/>
            <a:ext cx="4544703" cy="432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334" y="465585"/>
            <a:ext cx="3502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4- The </a:t>
            </a:r>
            <a:r>
              <a:rPr lang="en-US" b="1" dirty="0"/>
              <a:t>Water-Drive Mechanism</a:t>
            </a:r>
            <a:endParaRPr lang="en-US" b="1" dirty="0" smtClean="0">
              <a:latin typeface="Futura-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59" y="834917"/>
            <a:ext cx="4621135" cy="2782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78" y="3617881"/>
            <a:ext cx="67151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4623</TotalTime>
  <Words>301</Words>
  <Application>Microsoft Office PowerPoint</Application>
  <PresentationFormat>Widescreen</PresentationFormat>
  <Paragraphs>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Futura-Bold</vt:lpstr>
      <vt:lpstr>Symbol</vt:lpstr>
      <vt:lpstr>Times-Bold</vt:lpstr>
      <vt:lpstr>Times-Roman</vt:lpstr>
      <vt:lpstr>Office Theme</vt:lpstr>
      <vt:lpstr>Reservoir EngineeringII </vt:lpstr>
      <vt:lpstr>Lecture rules</vt:lpstr>
      <vt:lpstr>Train your mind to think  </vt:lpstr>
      <vt:lpstr>Course materials and text books </vt:lpstr>
      <vt:lpstr>Course Outlines</vt:lpstr>
      <vt:lpstr>Lecture outlines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 you next time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Engineering</dc:title>
  <dc:creator>ahmed pc</dc:creator>
  <cp:lastModifiedBy>ahmed pc</cp:lastModifiedBy>
  <cp:revision>203</cp:revision>
  <dcterms:created xsi:type="dcterms:W3CDTF">2017-02-06T11:10:14Z</dcterms:created>
  <dcterms:modified xsi:type="dcterms:W3CDTF">2017-10-09T16:09:09Z</dcterms:modified>
</cp:coreProperties>
</file>